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65" r:id="rId5"/>
    <p:sldId id="261" r:id="rId6"/>
    <p:sldId id="263" r:id="rId7"/>
    <p:sldId id="266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-14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58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20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412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98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6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2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8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3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1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>
                <a:solidFill>
                  <a:prstClr val="black"/>
                </a:solidFill>
              </a:rPr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8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8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228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72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50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2017-03-21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0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03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98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6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97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/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17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0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2017-03-21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2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363" y="-1240665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93" y="-4867696"/>
            <a:ext cx="9881015" cy="1580962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3891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>
                <a:solidFill>
                  <a:schemeClr val="bg1">
                    <a:lumMod val="75000"/>
                  </a:scheme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schemeClr val="bg1">
                  <a:lumMod val="75000"/>
                </a:scheme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3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25" y="-323850"/>
            <a:ext cx="13370478" cy="752089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383722" y="-565831"/>
            <a:ext cx="12858750" cy="77628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089" y="-542478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614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prstClr val="white">
                    <a:lumMod val="75000"/>
                  </a:prst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prstClr val="white">
                  <a:lumMod val="75000"/>
                </a:prst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382" y="2275367"/>
            <a:ext cx="5433237" cy="2222205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i="1" dirty="0">
                <a:latin typeface="Bender" panose="02000503020000020004" pitchFamily="50" charset="-18"/>
              </a:rPr>
              <a:t>P-CART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60" y="1257299"/>
            <a:ext cx="3225481" cy="5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r="15231"/>
          <a:stretch/>
        </p:blipFill>
        <p:spPr>
          <a:xfrm>
            <a:off x="514349" y="382798"/>
            <a:ext cx="7042898" cy="5583600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83"/>
          <a:stretch/>
        </p:blipFill>
        <p:spPr>
          <a:xfrm>
            <a:off x="7667258" y="382798"/>
            <a:ext cx="4029442" cy="3025427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r="5144"/>
          <a:stretch/>
        </p:blipFill>
        <p:spPr>
          <a:xfrm>
            <a:off x="7671423" y="3511244"/>
            <a:ext cx="4025277" cy="245079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94405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P-CART</a:t>
            </a:r>
            <a:r>
              <a:rPr lang="pl-PL" dirty="0">
                <a:latin typeface="Bariol Regular" panose="02000506040000020003" pitchFamily="50" charset="0"/>
              </a:rPr>
              <a:t/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290859"/>
            <a:ext cx="115214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ariol Bold" panose="02000506040000020003" pitchFamily="50" charset="0"/>
              </a:rPr>
              <a:t>Benefits: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en-US" sz="2400" dirty="0">
                <a:latin typeface="Bariol Bold" panose="02000506040000020003" pitchFamily="50" charset="0"/>
              </a:rPr>
              <a:t>All order details showed on the P-Cart Screen</a:t>
            </a:r>
            <a:endParaRPr lang="pl-PL" sz="2400" dirty="0">
              <a:latin typeface="Bariol Bold" panose="02000506040000020003" pitchFamily="50" charset="0"/>
            </a:endParaRP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en-US" sz="2400" dirty="0">
                <a:latin typeface="Bariol Bold" panose="02000506040000020003" pitchFamily="50" charset="0"/>
              </a:rPr>
              <a:t>Speeding up the picking process, thanks to </a:t>
            </a:r>
            <a:r>
              <a:rPr lang="pl-PL" sz="2400" dirty="0" err="1">
                <a:latin typeface="Bariol Bold" panose="02000506040000020003" pitchFamily="50" charset="0"/>
              </a:rPr>
              <a:t>picking</a:t>
            </a:r>
            <a:r>
              <a:rPr lang="pl-PL" sz="2400" dirty="0">
                <a:latin typeface="Bariol Bold" panose="02000506040000020003" pitchFamily="50" charset="0"/>
              </a:rPr>
              <a:t> </a:t>
            </a:r>
            <a:r>
              <a:rPr lang="pl-PL" sz="2400" dirty="0" err="1">
                <a:latin typeface="Bariol Bold" panose="02000506040000020003" pitchFamily="50" charset="0"/>
              </a:rPr>
              <a:t>route</a:t>
            </a:r>
            <a:r>
              <a:rPr lang="pl-PL" sz="2400" dirty="0">
                <a:latin typeface="Bariol Bold" panose="02000506040000020003" pitchFamily="50" charset="0"/>
              </a:rPr>
              <a:t> </a:t>
            </a:r>
            <a:r>
              <a:rPr lang="pl-PL" sz="2400" dirty="0" err="1">
                <a:latin typeface="Bariol Bold" panose="02000506040000020003" pitchFamily="50" charset="0"/>
              </a:rPr>
              <a:t>optimization</a:t>
            </a:r>
            <a:r>
              <a:rPr lang="pl-PL" sz="2400" dirty="0">
                <a:latin typeface="Bariol Bold" panose="02000506040000020003" pitchFamily="50" charset="0"/>
              </a:rPr>
              <a:t> 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en-US" sz="2400" dirty="0">
                <a:latin typeface="Bariol Bold" panose="02000506040000020003" pitchFamily="50" charset="0"/>
              </a:rPr>
              <a:t>The possibility of picking </a:t>
            </a:r>
            <a:r>
              <a:rPr lang="pl-PL" sz="2400" dirty="0">
                <a:latin typeface="Bariol Bold" panose="02000506040000020003" pitchFamily="50" charset="0"/>
              </a:rPr>
              <a:t>of </a:t>
            </a:r>
            <a:r>
              <a:rPr lang="en-US" sz="2400" dirty="0">
                <a:latin typeface="Bariol Bold" panose="02000506040000020003" pitchFamily="50" charset="0"/>
              </a:rPr>
              <a:t>6 orders at the same time</a:t>
            </a:r>
            <a:r>
              <a:rPr lang="pl-PL" sz="2400" dirty="0">
                <a:latin typeface="Bariol Bold" panose="02000506040000020003" pitchFamily="50" charset="0"/>
              </a:rPr>
              <a:t> 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en-US" sz="2400" dirty="0">
                <a:latin typeface="Bariol Bold" panose="02000506040000020003" pitchFamily="50" charset="0"/>
              </a:rPr>
              <a:t>Communication LED - backlit baskets in which to place products</a:t>
            </a:r>
            <a:endParaRPr lang="pl-PL" sz="2400" dirty="0">
              <a:latin typeface="Bariol Bold" panose="02000506040000020003" pitchFamily="50" charset="0"/>
            </a:endParaRP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en-US" sz="2400" dirty="0" err="1">
                <a:latin typeface="Bariol Bold" panose="02000506040000020003" pitchFamily="50" charset="0"/>
              </a:rPr>
              <a:t>Minimiz</a:t>
            </a:r>
            <a:r>
              <a:rPr lang="pl-PL" sz="2400" dirty="0" err="1">
                <a:latin typeface="Bariol Bold" panose="02000506040000020003" pitchFamily="50" charset="0"/>
              </a:rPr>
              <a:t>ation</a:t>
            </a:r>
            <a:r>
              <a:rPr lang="pl-PL" sz="2400" dirty="0">
                <a:latin typeface="Bariol Bold" panose="02000506040000020003" pitchFamily="50" charset="0"/>
              </a:rPr>
              <a:t> of </a:t>
            </a:r>
            <a:r>
              <a:rPr lang="pl-PL" sz="2400" dirty="0" err="1">
                <a:latin typeface="Bariol Bold" panose="02000506040000020003" pitchFamily="50" charset="0"/>
              </a:rPr>
              <a:t>human</a:t>
            </a:r>
            <a:r>
              <a:rPr lang="pl-PL" sz="2400" dirty="0">
                <a:latin typeface="Bariol Bold" panose="02000506040000020003" pitchFamily="50" charset="0"/>
              </a:rPr>
              <a:t> error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en-US" sz="2400" dirty="0">
                <a:latin typeface="Bariol Bold" panose="02000506040000020003" pitchFamily="50" charset="0"/>
              </a:rPr>
              <a:t>Development of new technologies</a:t>
            </a:r>
            <a:endParaRPr lang="pl-PL" sz="2400" dirty="0">
              <a:latin typeface="Bariol Bold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8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91500"/>
            <a:ext cx="4123426" cy="4123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67" y="6524771"/>
            <a:ext cx="3976777" cy="3976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130" y="1215920"/>
            <a:ext cx="1093894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ariol Bold" panose="02000506040000020003" pitchFamily="50" charset="0"/>
              </a:rPr>
              <a:t>Principle</a:t>
            </a:r>
            <a:r>
              <a:rPr lang="pl-PL" sz="4000" b="1" dirty="0">
                <a:latin typeface="Bariol Bold" panose="02000506040000020003" pitchFamily="50" charset="0"/>
              </a:rPr>
              <a:t> of </a:t>
            </a:r>
            <a:r>
              <a:rPr lang="en-US" sz="4000" b="1" dirty="0">
                <a:latin typeface="Bariol Bold" panose="02000506040000020003" pitchFamily="50" charset="0"/>
              </a:rPr>
              <a:t>operation</a:t>
            </a:r>
            <a:r>
              <a:rPr lang="pl-PL" sz="4000" dirty="0">
                <a:latin typeface="Bariol Bold" panose="02000506040000020003" pitchFamily="50" charset="0"/>
              </a:rPr>
              <a:t>:</a:t>
            </a:r>
          </a:p>
          <a:p>
            <a:pPr marL="719138" lvl="1" indent="-365125" defTabSz="54000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Bariol Bold" panose="02000506040000020003" pitchFamily="50" charset="0"/>
              </a:rPr>
              <a:t>Automatic data </a:t>
            </a:r>
            <a:r>
              <a:rPr lang="pl-PL" sz="2800" dirty="0" err="1">
                <a:latin typeface="Bariol Bold" panose="02000506040000020003" pitchFamily="50" charset="0"/>
              </a:rPr>
              <a:t>synchronization</a:t>
            </a:r>
            <a:endParaRPr lang="pl-PL" sz="2800" dirty="0">
              <a:latin typeface="Bariol Bold" panose="02000506040000020003" pitchFamily="50" charset="0"/>
            </a:endParaRPr>
          </a:p>
          <a:p>
            <a:pPr marL="719138" lvl="1" indent="-365125" defTabSz="54000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Bariol Bold" panose="02000506040000020003" pitchFamily="50" charset="0"/>
              </a:rPr>
              <a:t>Sorting / grouping </a:t>
            </a:r>
            <a:r>
              <a:rPr lang="pl-PL" sz="2800" dirty="0">
                <a:latin typeface="Bariol Bold" panose="02000506040000020003" pitchFamily="50" charset="0"/>
              </a:rPr>
              <a:t>of </a:t>
            </a:r>
            <a:r>
              <a:rPr lang="en-US" sz="2800" dirty="0">
                <a:latin typeface="Bariol Bold" panose="02000506040000020003" pitchFamily="50" charset="0"/>
              </a:rPr>
              <a:t>orders</a:t>
            </a:r>
            <a:endParaRPr lang="pl-PL" sz="2800" dirty="0">
              <a:latin typeface="Bariol Bold" panose="02000506040000020003" pitchFamily="50" charset="0"/>
            </a:endParaRPr>
          </a:p>
          <a:p>
            <a:pPr marL="719138" lvl="1" indent="-365125" defTabSz="54000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Bariol Bold" panose="02000506040000020003" pitchFamily="50" charset="0"/>
              </a:rPr>
              <a:t>Orders showed on the screen built into the P-Cart</a:t>
            </a:r>
            <a:endParaRPr lang="pl-PL" sz="2800" dirty="0">
              <a:latin typeface="Bariol Bold" panose="02000506040000020003" pitchFamily="50" charset="0"/>
            </a:endParaRPr>
          </a:p>
          <a:p>
            <a:pPr marL="719138" lvl="1" indent="-365125" defTabSz="54000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Bariol Bold" panose="02000506040000020003" pitchFamily="50" charset="0"/>
              </a:rPr>
              <a:t>Start pick</a:t>
            </a:r>
            <a:r>
              <a:rPr lang="pl-PL" sz="2800" dirty="0">
                <a:latin typeface="Bariol Bold" panose="02000506040000020003" pitchFamily="50" charset="0"/>
              </a:rPr>
              <a:t>ing</a:t>
            </a:r>
            <a:r>
              <a:rPr lang="en-US" sz="2800" dirty="0">
                <a:latin typeface="Bariol Bold" panose="02000506040000020003" pitchFamily="50" charset="0"/>
              </a:rPr>
              <a:t> - the most optimized route of passage</a:t>
            </a:r>
            <a:r>
              <a:rPr lang="pl-PL" sz="2800" dirty="0">
                <a:latin typeface="Bariol Bold" panose="02000506040000020003" pitchFamily="50" charset="0"/>
              </a:rPr>
              <a:t> </a:t>
            </a:r>
            <a:r>
              <a:rPr lang="pl-PL" sz="2800" dirty="0" err="1">
                <a:latin typeface="Bariol Bold" panose="02000506040000020003" pitchFamily="50" charset="0"/>
              </a:rPr>
              <a:t>is</a:t>
            </a:r>
            <a:r>
              <a:rPr lang="pl-PL" sz="2800" dirty="0">
                <a:latin typeface="Bariol Bold" panose="02000506040000020003" pitchFamily="50" charset="0"/>
              </a:rPr>
              <a:t> </a:t>
            </a:r>
            <a:r>
              <a:rPr lang="pl-PL" sz="2800" dirty="0" err="1">
                <a:latin typeface="Bariol Bold" panose="02000506040000020003" pitchFamily="50" charset="0"/>
              </a:rPr>
              <a:t>displayed</a:t>
            </a:r>
            <a:endParaRPr lang="pl-PL" sz="2800" dirty="0">
              <a:latin typeface="Bariol Bold" panose="02000506040000020003" pitchFamily="50" charset="0"/>
            </a:endParaRPr>
          </a:p>
          <a:p>
            <a:pPr marL="719138" lvl="1" indent="-365125" defTabSz="540000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Bariol Bold" panose="02000506040000020003" pitchFamily="50" charset="0"/>
              </a:rPr>
              <a:t>Product barcode scan</a:t>
            </a:r>
            <a:endParaRPr lang="pl-PL" sz="2800" dirty="0">
              <a:latin typeface="Bariol Bold" panose="02000506040000020003" pitchFamily="50" charset="0"/>
            </a:endParaRPr>
          </a:p>
          <a:p>
            <a:pPr marL="719138" lvl="1" indent="-365125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Bariol Bold" panose="02000506040000020003" pitchFamily="50" charset="0"/>
              </a:rPr>
              <a:t>Backlight by LED</a:t>
            </a:r>
            <a:r>
              <a:rPr lang="pl-PL" sz="2800" dirty="0">
                <a:latin typeface="Bariol Bold" panose="02000506040000020003" pitchFamily="50" charset="0"/>
              </a:rPr>
              <a:t> of</a:t>
            </a:r>
            <a:r>
              <a:rPr lang="en-US" sz="2800" dirty="0">
                <a:latin typeface="Bariol Bold" panose="02000506040000020003" pitchFamily="50" charset="0"/>
              </a:rPr>
              <a:t> the </a:t>
            </a:r>
            <a:r>
              <a:rPr lang="pl-PL" sz="2800" dirty="0">
                <a:latin typeface="Bariol Bold" panose="02000506040000020003" pitchFamily="50" charset="0"/>
              </a:rPr>
              <a:t>basket</a:t>
            </a:r>
            <a:r>
              <a:rPr lang="en-US" sz="2800" dirty="0">
                <a:latin typeface="Bariol Bold" panose="02000506040000020003" pitchFamily="50" charset="0"/>
              </a:rPr>
              <a:t> to which you should put the products</a:t>
            </a:r>
            <a:endParaRPr lang="pl-PL" sz="2800" dirty="0">
              <a:latin typeface="Bariol Bold" panose="02000506040000020003" pitchFamily="50" charset="0"/>
            </a:endParaRPr>
          </a:p>
          <a:p>
            <a:pPr marL="719138" lvl="1" indent="-365125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Bariol Bold" panose="02000506040000020003" pitchFamily="50" charset="0"/>
              </a:rPr>
              <a:t>Map shows the new route passage leading to the next product</a:t>
            </a:r>
            <a:endParaRPr lang="pl-PL" sz="2800" dirty="0">
              <a:latin typeface="Bariol Bold" panose="02000506040000020003" pitchFamily="50" charset="0"/>
            </a:endParaRPr>
          </a:p>
          <a:p>
            <a:pPr marL="719138" lvl="1" indent="-365125">
              <a:spcBef>
                <a:spcPts val="600"/>
              </a:spcBef>
              <a:buFont typeface="+mj-lt"/>
              <a:buAutoNum type="arabicPeriod"/>
            </a:pPr>
            <a:r>
              <a:rPr lang="en-US" sz="2800" dirty="0">
                <a:latin typeface="Bariol Bold" panose="02000506040000020003" pitchFamily="50" charset="0"/>
              </a:rPr>
              <a:t>Picking complete </a:t>
            </a:r>
            <a:endParaRPr lang="pl-PL" sz="2800" dirty="0">
              <a:latin typeface="Bariol Bold" panose="02000506040000020003" pitchFamily="50" charset="0"/>
            </a:endParaRPr>
          </a:p>
          <a:p>
            <a:pPr lvl="1">
              <a:spcBef>
                <a:spcPts val="600"/>
              </a:spcBef>
            </a:pPr>
            <a:endParaRPr lang="pl-PL" sz="3200" dirty="0"/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endParaRPr lang="pl-PL" sz="3200" dirty="0"/>
          </a:p>
        </p:txBody>
      </p:sp>
      <p:sp>
        <p:nvSpPr>
          <p:cNvPr id="23" name="Rectangle 22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P-CART</a:t>
            </a:r>
            <a:r>
              <a:rPr lang="pl-PL" dirty="0">
                <a:latin typeface="Bariol Regular" panose="02000506040000020003" pitchFamily="50" charset="0"/>
              </a:rPr>
              <a:t/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90621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130" y="1290859"/>
            <a:ext cx="629675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4000" dirty="0">
                <a:latin typeface="Bariol Bold" panose="02000506040000020003" pitchFamily="50" charset="0"/>
              </a:rPr>
              <a:t>Key components</a:t>
            </a:r>
            <a:r>
              <a:rPr lang="pl-PL" sz="4000" dirty="0" smtClean="0">
                <a:latin typeface="Bariol Bold" panose="02000506040000020003" pitchFamily="50" charset="0"/>
              </a:rPr>
              <a:t>:</a:t>
            </a:r>
            <a:endParaRPr lang="pl-PL" sz="4000" dirty="0">
              <a:latin typeface="Bariol Bold" panose="02000506040000020003" pitchFamily="50" charset="0"/>
            </a:endParaRPr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Bariol Bold" panose="02000506040000020003" pitchFamily="50" charset="0"/>
              </a:rPr>
              <a:t>PC </a:t>
            </a:r>
            <a:r>
              <a:rPr lang="pl-PL" sz="2000" dirty="0" err="1">
                <a:latin typeface="Bariol Bold" panose="02000506040000020003" pitchFamily="50" charset="0"/>
              </a:rPr>
              <a:t>compatible</a:t>
            </a:r>
            <a:r>
              <a:rPr lang="pl-PL" sz="2000" dirty="0">
                <a:latin typeface="Bariol Bold" panose="02000506040000020003" pitchFamily="50" charset="0"/>
              </a:rPr>
              <a:t> </a:t>
            </a:r>
            <a:r>
              <a:rPr lang="pl-PL" sz="2000" dirty="0" err="1">
                <a:latin typeface="Bariol Bold" panose="02000506040000020003" pitchFamily="50" charset="0"/>
              </a:rPr>
              <a:t>electronic</a:t>
            </a:r>
            <a:r>
              <a:rPr lang="pl-PL" sz="2000" dirty="0">
                <a:latin typeface="Bariol Bold" panose="02000506040000020003" pitchFamily="50" charset="0"/>
              </a:rPr>
              <a:t> </a:t>
            </a:r>
            <a:r>
              <a:rPr lang="pl-PL" sz="2000" dirty="0" err="1">
                <a:latin typeface="Bariol Bold" panose="02000506040000020003" pitchFamily="50" charset="0"/>
              </a:rPr>
              <a:t>board</a:t>
            </a:r>
            <a:r>
              <a:rPr lang="pl-PL" sz="2000" dirty="0">
                <a:latin typeface="Bariol Bold" panose="02000506040000020003" pitchFamily="50" charset="0"/>
              </a:rPr>
              <a:t>: Android </a:t>
            </a:r>
            <a:r>
              <a:rPr lang="pl-PL" sz="2000" dirty="0" err="1">
                <a:latin typeface="Bariol Bold" panose="02000506040000020003" pitchFamily="50" charset="0"/>
              </a:rPr>
              <a:t>or</a:t>
            </a:r>
            <a:r>
              <a:rPr lang="pl-PL" sz="2000" dirty="0">
                <a:latin typeface="Bariol Bold" panose="02000506040000020003" pitchFamily="50" charset="0"/>
              </a:rPr>
              <a:t> Microsoft Windows 10</a:t>
            </a:r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Bariol Bold" panose="02000506040000020003" pitchFamily="50" charset="0"/>
              </a:rPr>
              <a:t>7” </a:t>
            </a:r>
            <a:r>
              <a:rPr lang="pl-PL" sz="2000" dirty="0" err="1">
                <a:latin typeface="Bariol Bold" panose="02000506040000020003" pitchFamily="50" charset="0"/>
              </a:rPr>
              <a:t>touch</a:t>
            </a:r>
            <a:r>
              <a:rPr lang="pl-PL" sz="2000" dirty="0">
                <a:latin typeface="Bariol Bold" panose="02000506040000020003" pitchFamily="50" charset="0"/>
              </a:rPr>
              <a:t> monitor</a:t>
            </a:r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 err="1">
                <a:latin typeface="Bariol Bold" panose="02000506040000020003" pitchFamily="50" charset="0"/>
              </a:rPr>
              <a:t>Wi-fi</a:t>
            </a:r>
            <a:r>
              <a:rPr lang="pl-PL" sz="2000" dirty="0">
                <a:latin typeface="Bariol Bold" panose="02000506040000020003" pitchFamily="50" charset="0"/>
              </a:rPr>
              <a:t> module</a:t>
            </a:r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Bariol Bold" panose="02000506040000020003" pitchFamily="50" charset="0"/>
              </a:rPr>
              <a:t>Power </a:t>
            </a:r>
            <a:r>
              <a:rPr lang="pl-PL" sz="2000" dirty="0" err="1">
                <a:latin typeface="Bariol Bold" panose="02000506040000020003" pitchFamily="50" charset="0"/>
              </a:rPr>
              <a:t>supply</a:t>
            </a:r>
            <a:r>
              <a:rPr lang="pl-PL" sz="2000" dirty="0">
                <a:latin typeface="Bariol Bold" panose="02000506040000020003" pitchFamily="50" charset="0"/>
              </a:rPr>
              <a:t> with </a:t>
            </a:r>
            <a:r>
              <a:rPr lang="pl-PL" sz="2000" dirty="0" err="1">
                <a:latin typeface="Bariol Bold" panose="02000506040000020003" pitchFamily="50" charset="0"/>
              </a:rPr>
              <a:t>lithium-ion</a:t>
            </a:r>
            <a:r>
              <a:rPr lang="pl-PL" sz="2000" dirty="0">
                <a:latin typeface="Bariol Bold" panose="02000506040000020003" pitchFamily="50" charset="0"/>
              </a:rPr>
              <a:t> </a:t>
            </a:r>
            <a:r>
              <a:rPr lang="pl-PL" sz="2000" dirty="0" err="1">
                <a:latin typeface="Bariol Bold" panose="02000506040000020003" pitchFamily="50" charset="0"/>
              </a:rPr>
              <a:t>battery</a:t>
            </a:r>
            <a:r>
              <a:rPr lang="pl-PL" sz="2000" dirty="0">
                <a:latin typeface="Bariol Bold" panose="02000506040000020003" pitchFamily="50" charset="0"/>
              </a:rPr>
              <a:t> </a:t>
            </a:r>
            <a:r>
              <a:rPr lang="pl-PL" sz="2000" dirty="0" err="1">
                <a:latin typeface="Bariol Bold" panose="02000506040000020003" pitchFamily="50" charset="0"/>
              </a:rPr>
              <a:t>supporting</a:t>
            </a:r>
            <a:r>
              <a:rPr lang="pl-PL" sz="2000" dirty="0">
                <a:latin typeface="Bariol Bold" panose="02000506040000020003" pitchFamily="50" charset="0"/>
              </a:rPr>
              <a:t> </a:t>
            </a:r>
            <a:r>
              <a:rPr lang="pl-PL" sz="2000" dirty="0" err="1">
                <a:latin typeface="Bariol Bold" panose="02000506040000020003" pitchFamily="50" charset="0"/>
              </a:rPr>
              <a:t>up</a:t>
            </a:r>
            <a:r>
              <a:rPr lang="pl-PL" sz="2000" dirty="0">
                <a:latin typeface="Bariol Bold" panose="02000506040000020003" pitchFamily="50" charset="0"/>
              </a:rPr>
              <a:t> to 16 </a:t>
            </a:r>
            <a:r>
              <a:rPr lang="pl-PL" sz="2000" dirty="0" err="1">
                <a:latin typeface="Bariol Bold" panose="02000506040000020003" pitchFamily="50" charset="0"/>
              </a:rPr>
              <a:t>hours</a:t>
            </a:r>
            <a:r>
              <a:rPr lang="pl-PL" sz="2000" dirty="0">
                <a:latin typeface="Bariol Bold" panose="02000506040000020003" pitchFamily="50" charset="0"/>
              </a:rPr>
              <a:t> </a:t>
            </a:r>
            <a:r>
              <a:rPr lang="pl-PL" sz="2000" dirty="0" err="1">
                <a:latin typeface="Bariol Bold" panose="02000506040000020003" pitchFamily="50" charset="0"/>
              </a:rPr>
              <a:t>operation</a:t>
            </a:r>
            <a:endParaRPr lang="pl-PL" sz="2000" dirty="0">
              <a:latin typeface="Bariol Bold" panose="02000506040000020003" pitchFamily="50" charset="0"/>
            </a:endParaRPr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Bariol Bold" panose="02000506040000020003" pitchFamily="50" charset="0"/>
              </a:rPr>
              <a:t>Wireless </a:t>
            </a:r>
            <a:r>
              <a:rPr lang="pl-PL" sz="2000" dirty="0" err="1">
                <a:latin typeface="Bariol Bold" panose="02000506040000020003" pitchFamily="50" charset="0"/>
              </a:rPr>
              <a:t>barcode</a:t>
            </a:r>
            <a:r>
              <a:rPr lang="pl-PL" sz="2000" dirty="0">
                <a:latin typeface="Bariol Bold" panose="02000506040000020003" pitchFamily="50" charset="0"/>
              </a:rPr>
              <a:t> </a:t>
            </a:r>
            <a:r>
              <a:rPr lang="pl-PL" sz="2000" dirty="0" err="1">
                <a:latin typeface="Bariol Bold" panose="02000506040000020003" pitchFamily="50" charset="0"/>
              </a:rPr>
              <a:t>scanner</a:t>
            </a:r>
            <a:endParaRPr lang="pl-PL" sz="2000" dirty="0">
              <a:latin typeface="Bariol Bold" panose="02000506040000020003" pitchFamily="50" charset="0"/>
            </a:endParaRPr>
          </a:p>
          <a:p>
            <a:pPr marL="717550" lvl="1" indent="-2603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latin typeface="Bariol Bold" panose="02000506040000020003" pitchFamily="50" charset="0"/>
              </a:rPr>
              <a:t>6 LED </a:t>
            </a:r>
            <a:r>
              <a:rPr lang="pl-PL" sz="2000" dirty="0" err="1">
                <a:latin typeface="Bariol Bold" panose="02000506040000020003" pitchFamily="50" charset="0"/>
              </a:rPr>
              <a:t>indicators</a:t>
            </a:r>
            <a:r>
              <a:rPr lang="pl-PL" sz="2000" dirty="0">
                <a:latin typeface="Bariol Bold" panose="02000506040000020003" pitchFamily="50" charset="0"/>
              </a:rPr>
              <a:t> </a:t>
            </a:r>
            <a:r>
              <a:rPr lang="pl-PL" sz="2000" dirty="0" err="1">
                <a:latin typeface="Bariol Bold" panose="02000506040000020003" pitchFamily="50" charset="0"/>
              </a:rPr>
              <a:t>connected</a:t>
            </a:r>
            <a:r>
              <a:rPr lang="pl-PL" sz="2000" dirty="0">
                <a:latin typeface="Bariol Bold" panose="02000506040000020003" pitchFamily="50" charset="0"/>
              </a:rPr>
              <a:t> to basket </a:t>
            </a:r>
            <a:r>
              <a:rPr lang="pl-PL" sz="2000" dirty="0" err="1">
                <a:latin typeface="Bariol Bold" panose="02000506040000020003" pitchFamily="50" charset="0"/>
              </a:rPr>
              <a:t>compartments</a:t>
            </a:r>
            <a:r>
              <a:rPr lang="pl-PL" sz="2000" dirty="0">
                <a:latin typeface="Bariol Bold" panose="02000506040000020003" pitchFamily="50" charset="0"/>
              </a:rPr>
              <a:t> to </a:t>
            </a:r>
            <a:r>
              <a:rPr lang="pl-PL" sz="2000" dirty="0" err="1">
                <a:latin typeface="Bariol Bold" panose="02000506040000020003" pitchFamily="50" charset="0"/>
              </a:rPr>
              <a:t>support</a:t>
            </a:r>
            <a:r>
              <a:rPr lang="pl-PL" sz="2000" dirty="0">
                <a:latin typeface="Bariol Bold" panose="02000506040000020003" pitchFamily="50" charset="0"/>
              </a:rPr>
              <a:t> </a:t>
            </a:r>
            <a:r>
              <a:rPr lang="pl-PL" sz="2000" dirty="0" err="1">
                <a:latin typeface="Bariol Bold" panose="02000506040000020003" pitchFamily="50" charset="0"/>
              </a:rPr>
              <a:t>picking</a:t>
            </a:r>
            <a:r>
              <a:rPr lang="pl-PL" sz="2000" dirty="0">
                <a:latin typeface="Bariol Bold" panose="02000506040000020003" pitchFamily="50" charset="0"/>
              </a:rPr>
              <a:t> </a:t>
            </a:r>
            <a:r>
              <a:rPr lang="pl-PL" sz="2000" dirty="0" err="1">
                <a:latin typeface="Bariol Bold" panose="02000506040000020003" pitchFamily="50" charset="0"/>
              </a:rPr>
              <a:t>procedure</a:t>
            </a:r>
            <a:r>
              <a:rPr lang="pl-PL" sz="2000" dirty="0">
                <a:latin typeface="Bariol Bold" panose="02000506040000020003" pitchFamily="50" charset="0"/>
              </a:rPr>
              <a:t>.</a:t>
            </a:r>
          </a:p>
          <a:p>
            <a:endParaRPr lang="pl-PL" sz="3200" dirty="0">
              <a:latin typeface="Bariol Bold" panose="02000506040000020003" pitchFamily="50" charset="0"/>
            </a:endParaRPr>
          </a:p>
          <a:p>
            <a:endParaRPr lang="pl-PL" sz="4000" dirty="0">
              <a:latin typeface="Bariol Bold" panose="02000506040000020003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P-CART</a:t>
            </a:r>
            <a:r>
              <a:rPr lang="pl-PL" dirty="0">
                <a:latin typeface="Bariol Regular" panose="02000506040000020003" pitchFamily="50" charset="0"/>
              </a:rPr>
              <a:t/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6" r="29085"/>
          <a:stretch/>
        </p:blipFill>
        <p:spPr>
          <a:xfrm>
            <a:off x="7360921" y="430015"/>
            <a:ext cx="4078224" cy="548818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61984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130" y="1290859"/>
            <a:ext cx="62967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Bariol Bold" panose="02000506040000020003" pitchFamily="50" charset="0"/>
              </a:rPr>
              <a:t>Overview: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 err="1">
                <a:latin typeface="Bariol Bold" panose="02000506040000020003" pitchFamily="50" charset="0"/>
              </a:rPr>
              <a:t>Reduction</a:t>
            </a:r>
            <a:r>
              <a:rPr lang="pl-PL" sz="3200" dirty="0">
                <a:latin typeface="Bariol Bold" panose="02000506040000020003" pitchFamily="50" charset="0"/>
              </a:rPr>
              <a:t> of </a:t>
            </a:r>
            <a:r>
              <a:rPr lang="pl-PL" sz="3200" dirty="0" err="1">
                <a:latin typeface="Bariol Bold" panose="02000506040000020003" pitchFamily="50" charset="0"/>
              </a:rPr>
              <a:t>human</a:t>
            </a:r>
            <a:r>
              <a:rPr lang="pl-PL" sz="3200" dirty="0">
                <a:latin typeface="Bariol Bold" panose="02000506040000020003" pitchFamily="50" charset="0"/>
              </a:rPr>
              <a:t> error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 err="1">
                <a:latin typeface="Bariol Bold" panose="02000506040000020003" pitchFamily="50" charset="0"/>
              </a:rPr>
              <a:t>Picking</a:t>
            </a:r>
            <a:r>
              <a:rPr lang="pl-PL" sz="3200" dirty="0">
                <a:latin typeface="Bariol Bold" panose="02000506040000020003" pitchFamily="50" charset="0"/>
              </a:rPr>
              <a:t> </a:t>
            </a:r>
            <a:r>
              <a:rPr lang="pl-PL" sz="3200" dirty="0" err="1">
                <a:latin typeface="Bariol Bold" panose="02000506040000020003" pitchFamily="50" charset="0"/>
              </a:rPr>
              <a:t>process</a:t>
            </a:r>
            <a:r>
              <a:rPr lang="pl-PL" sz="3200" dirty="0">
                <a:latin typeface="Bariol Bold" panose="02000506040000020003" pitchFamily="50" charset="0"/>
              </a:rPr>
              <a:t> </a:t>
            </a:r>
            <a:r>
              <a:rPr lang="pl-PL" sz="3200" dirty="0" err="1">
                <a:latin typeface="Bariol Bold" panose="02000506040000020003" pitchFamily="50" charset="0"/>
              </a:rPr>
              <a:t>optimization</a:t>
            </a:r>
            <a:endParaRPr lang="pl-PL" sz="3200" dirty="0">
              <a:latin typeface="Bariol Bold" panose="02000506040000020003" pitchFamily="50" charset="0"/>
            </a:endParaRP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pl-PL" sz="3200" dirty="0">
                <a:latin typeface="Bariol Bold" panose="02000506040000020003" pitchFamily="50" charset="0"/>
              </a:rPr>
              <a:t>Many </a:t>
            </a:r>
            <a:r>
              <a:rPr lang="pl-PL" sz="3200" dirty="0" err="1">
                <a:latin typeface="Bariol Bold" panose="02000506040000020003" pitchFamily="50" charset="0"/>
              </a:rPr>
              <a:t>colour</a:t>
            </a:r>
            <a:r>
              <a:rPr lang="pl-PL" sz="3200" dirty="0">
                <a:latin typeface="Bariol Bold" panose="02000506040000020003" pitchFamily="50" charset="0"/>
              </a:rPr>
              <a:t> and basket </a:t>
            </a:r>
            <a:r>
              <a:rPr lang="pl-PL" sz="3200" dirty="0" err="1">
                <a:latin typeface="Bariol Bold" panose="02000506040000020003" pitchFamily="50" charset="0"/>
              </a:rPr>
              <a:t>configuration</a:t>
            </a:r>
            <a:r>
              <a:rPr lang="pl-PL" sz="3200" dirty="0">
                <a:latin typeface="Bariol Bold" panose="02000506040000020003" pitchFamily="50" charset="0"/>
              </a:rPr>
              <a:t> </a:t>
            </a:r>
            <a:r>
              <a:rPr lang="pl-PL" sz="3200" dirty="0" err="1">
                <a:latin typeface="Bariol Bold" panose="02000506040000020003" pitchFamily="50" charset="0"/>
              </a:rPr>
              <a:t>options</a:t>
            </a:r>
            <a:endParaRPr lang="pl-PL" sz="3200" dirty="0">
              <a:latin typeface="Bariol Bold" panose="02000506040000020003" pitchFamily="50" charset="0"/>
            </a:endParaRPr>
          </a:p>
          <a:p>
            <a:endParaRPr lang="pl-PL" sz="4000" dirty="0">
              <a:latin typeface="Bariol Bold" panose="0200050604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8095" r="6126" b="9311"/>
          <a:stretch/>
        </p:blipFill>
        <p:spPr>
          <a:xfrm>
            <a:off x="7356214" y="430015"/>
            <a:ext cx="4091557" cy="290125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3"/>
          <a:stretch/>
        </p:blipFill>
        <p:spPr>
          <a:xfrm>
            <a:off x="7356214" y="3429000"/>
            <a:ext cx="4091557" cy="248920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sp>
        <p:nvSpPr>
          <p:cNvPr id="7" name="Rectangle 6"/>
          <p:cNvSpPr/>
          <p:nvPr/>
        </p:nvSpPr>
        <p:spPr>
          <a:xfrm>
            <a:off x="-74428" y="283018"/>
            <a:ext cx="3131953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Bender" panose="02000503020000020004" pitchFamily="50" charset="-18"/>
              </a:rPr>
              <a:t>P-CART</a:t>
            </a:r>
            <a:r>
              <a:rPr lang="pl-PL" dirty="0">
                <a:latin typeface="Bariol Regular" panose="02000506040000020003" pitchFamily="50" charset="0"/>
              </a:rPr>
              <a:t/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 r="12650"/>
          <a:stretch/>
        </p:blipFill>
        <p:spPr>
          <a:xfrm>
            <a:off x="7362825" y="430015"/>
            <a:ext cx="4076700" cy="290125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r="3114"/>
          <a:stretch/>
        </p:blipFill>
        <p:spPr>
          <a:xfrm>
            <a:off x="7353298" y="3429000"/>
            <a:ext cx="4090349" cy="248920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18456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427" y="1314376"/>
            <a:ext cx="3551274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" y="-619868"/>
            <a:ext cx="4363028" cy="6981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1" y="1411228"/>
            <a:ext cx="5766870" cy="1325563"/>
          </a:xfrm>
        </p:spPr>
        <p:txBody>
          <a:bodyPr>
            <a:normAutofit fontScale="90000"/>
          </a:bodyPr>
          <a:lstStyle/>
          <a:p>
            <a:r>
              <a:rPr lang="pl-PL" sz="6000" b="1" i="1">
                <a:latin typeface="Bender" panose="02000503020000020004" pitchFamily="50" charset="-18"/>
              </a:rPr>
              <a:t>CONTACT</a:t>
            </a:r>
            <a:r>
              <a:rPr lang="pl-PL" dirty="0">
                <a:latin typeface="Bariol Regular" panose="02000506040000020003" pitchFamily="50" charset="0"/>
              </a:rPr>
              <a:t/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3429000"/>
            <a:ext cx="5766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Bariol Bold" panose="02000506040000020003" pitchFamily="50" charset="0"/>
              </a:rPr>
              <a:t>Hemitech….</a:t>
            </a:r>
          </a:p>
        </p:txBody>
      </p:sp>
    </p:spTree>
    <p:extLst>
      <p:ext uri="{BB962C8B-B14F-4D97-AF65-F5344CB8AC3E}">
        <p14:creationId xmlns:p14="http://schemas.microsoft.com/office/powerpoint/2010/main" val="2266325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181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Bariol Bold</vt:lpstr>
      <vt:lpstr>Bariol Regular</vt:lpstr>
      <vt:lpstr>Bender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P-CART </vt:lpstr>
      <vt:lpstr>P-CART </vt:lpstr>
      <vt:lpstr>P-CART </vt:lpstr>
      <vt:lpstr>P-CART </vt:lpstr>
      <vt:lpstr>CONTACT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Michał Pajaczek</dc:creator>
  <cp:keywords>P-cart</cp:keywords>
  <cp:lastModifiedBy>Beton</cp:lastModifiedBy>
  <cp:revision>48</cp:revision>
  <dcterms:created xsi:type="dcterms:W3CDTF">2017-03-16T16:02:31Z</dcterms:created>
  <dcterms:modified xsi:type="dcterms:W3CDTF">2017-03-21T20:57:05Z</dcterms:modified>
</cp:coreProperties>
</file>